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65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9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8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9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0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61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5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5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90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7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4428E-7BF6-4E64-B7E7-07003296072A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B87C-D4B9-4839-9D6D-26BB7D5B9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9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4" name="Picture 10" descr="http://pedsovet.su/_ld/391/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2984"/>
            <a:ext cx="9252520" cy="687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692696"/>
            <a:ext cx="802838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cap="all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4400" b="1" i="1" cap="all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формирование </a:t>
            </a:r>
            <a:r>
              <a:rPr lang="ru-RU" sz="3600" b="1" i="1" cap="all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самостоятельности</a:t>
            </a:r>
            <a:r>
              <a:rPr lang="ru-RU" sz="4400" b="1" i="1" cap="all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 через выполнение домашнего задания</a:t>
            </a:r>
          </a:p>
          <a:p>
            <a:pPr algn="ctr"/>
            <a:endParaRPr lang="ru-RU" sz="4400" b="1" i="1" cap="all" dirty="0" smtClean="0">
              <a:solidFill>
                <a:srgbClr val="7030A0"/>
              </a:solidFill>
              <a:latin typeface="BatangChe" pitchFamily="49" charset="-127"/>
              <a:ea typeface="BatangChe" pitchFamily="49" charset="-127"/>
            </a:endParaRPr>
          </a:p>
          <a:p>
            <a:pPr algn="ctr"/>
            <a:r>
              <a:rPr lang="ru-RU" sz="1400" b="1" i="1" cap="all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                        Педагог-психолог </a:t>
            </a:r>
            <a:r>
              <a:rPr lang="ru-RU" sz="1400" b="1" i="1" cap="all" dirty="0" err="1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Индрупская</a:t>
            </a:r>
            <a:r>
              <a:rPr lang="ru-RU" sz="1400" b="1" i="1" cap="all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 М.Л.</a:t>
            </a:r>
            <a:endParaRPr lang="ru-RU" sz="1400" b="1" i="1" dirty="0">
              <a:solidFill>
                <a:srgbClr val="7030A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0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edsovet.su/_ld/391/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" y="-148852"/>
            <a:ext cx="925252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6868" y="476672"/>
            <a:ext cx="8259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Наша задача – приучить ребенка трудиться правильно, не нанося вред здоровью, т. к. учеба – это главный труд школьника.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Домашние задания играют огромную роль в развитии самостоятельных учебных умений. Системная работа ученика дома приводит к тому, что процесс учения его не отягощает, он получает навыки поиска информации, учиться выполнять работу качественно и в срок.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edsovet.su/_ld/391/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" y="-243408"/>
            <a:ext cx="9252520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47667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Функции домашнего задания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3951828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</a:rPr>
              <a:t>выравнивания знаний и умений ребенка, его навыков</a:t>
            </a:r>
            <a:r>
              <a:rPr lang="ru-RU" sz="2400" i="1" dirty="0" smtClean="0">
                <a:solidFill>
                  <a:srgbClr val="002060"/>
                </a:solidFill>
              </a:rPr>
              <a:t> в том случае, если он долго болел или много пропустил или не усвоил 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какую-то довольно сложную тему.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34888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 </a:t>
            </a:r>
            <a:r>
              <a:rPr lang="ru-RU" sz="2400" b="1" dirty="0" smtClean="0">
                <a:solidFill>
                  <a:srgbClr val="FF0000"/>
                </a:solidFill>
              </a:rPr>
              <a:t>стимулирование познавательного интереса </a:t>
            </a:r>
            <a:r>
              <a:rPr lang="ru-RU" sz="2400" i="1" dirty="0" smtClean="0">
                <a:solidFill>
                  <a:srgbClr val="002060"/>
                </a:solidFill>
              </a:rPr>
              <a:t>учащегося, желания знать как можно больше по предмету или по теме. В этом случае колоссальную, положительную роль играют дифференцированные домашние задания.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4312" y="1355284"/>
            <a:ext cx="8120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1</a:t>
            </a:r>
            <a:r>
              <a:rPr lang="ru-RU" sz="2400" dirty="0" smtClean="0">
                <a:solidFill>
                  <a:srgbClr val="002060"/>
                </a:solidFill>
              </a:rPr>
              <a:t>.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развитие самостоятельности </a:t>
            </a:r>
            <a:r>
              <a:rPr lang="ru-RU" sz="2400" i="1" dirty="0" smtClean="0">
                <a:solidFill>
                  <a:srgbClr val="002060"/>
                </a:solidFill>
              </a:rPr>
              <a:t>ученика, его усидчивости и ответственности за выполняемое 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edsovet.su/_ld/391/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20" y="-243408"/>
            <a:ext cx="925252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72236" y="1988840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Установление твердого режима выполнения домашнего задания.</a:t>
            </a:r>
          </a:p>
          <a:p>
            <a:r>
              <a:rPr lang="ru-RU" sz="2400" dirty="0" smtClean="0"/>
              <a:t>Правильно организованное рабочее место.</a:t>
            </a:r>
          </a:p>
          <a:p>
            <a:r>
              <a:rPr lang="ru-RU" sz="2400" dirty="0" smtClean="0"/>
              <a:t>Оптимальный температурно- световой режим.</a:t>
            </a:r>
          </a:p>
        </p:txBody>
      </p:sp>
      <p:pic>
        <p:nvPicPr>
          <p:cNvPr id="6" name="Объект 4" descr="Оборудуем рабочий уголок для школьника - Новости недвижимост…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28" y="2420888"/>
            <a:ext cx="4799012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764704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Условия, необходимые для продуктивного выполнения домашнего задания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edsovet.su/_ld/391/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749" y="-158536"/>
            <a:ext cx="925252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Семья и школ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76" y="2706475"/>
            <a:ext cx="3672408" cy="37804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834284" y="775444"/>
            <a:ext cx="45365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Временные рамки домашних заданий регламентируются </a:t>
            </a:r>
            <a:r>
              <a:rPr lang="ru-RU" sz="2800" dirty="0" err="1" smtClean="0">
                <a:solidFill>
                  <a:srgbClr val="0070C0"/>
                </a:solidFill>
              </a:rPr>
              <a:t>СанПин</a:t>
            </a:r>
            <a:r>
              <a:rPr lang="ru-RU" sz="2800" dirty="0" smtClean="0">
                <a:solidFill>
                  <a:srgbClr val="0070C0"/>
                </a:solidFill>
              </a:rPr>
              <a:t> в следующих пределах: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в 1-м классе (со второго полугодия) – до 1 ч.;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во 2-м – до 1,5 ч.,; 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в 3-4-м до 2 ч.,;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На один предмет ученик начальной школы  затрачивает  от 15 мин до 30-35 мин.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55397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Важно знать: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edsovet.su/_ld/391/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25252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548680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Этапы формирования самостоятельности .</a:t>
            </a:r>
          </a:p>
          <a:p>
            <a:r>
              <a:rPr lang="ru-RU" sz="2800" b="1" i="1" dirty="0">
                <a:solidFill>
                  <a:srgbClr val="0070C0"/>
                </a:solidFill>
              </a:rPr>
              <a:t>1 этап.  У ребенка должна появиться мотивационную</a:t>
            </a:r>
            <a:r>
              <a:rPr lang="ru-RU" sz="2800" b="1" dirty="0">
                <a:solidFill>
                  <a:srgbClr val="0070C0"/>
                </a:solidFill>
              </a:rPr>
              <a:t> готовность, ему самому хочется выполнить работу, поддерживайте это желание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b="1" i="1" dirty="0">
                <a:solidFill>
                  <a:srgbClr val="0070C0"/>
                </a:solidFill>
              </a:rPr>
              <a:t>2 этап</a:t>
            </a:r>
            <a:r>
              <a:rPr lang="ru-RU" sz="2800" b="1" dirty="0">
                <a:solidFill>
                  <a:srgbClr val="0070C0"/>
                </a:solidFill>
              </a:rPr>
              <a:t>.  Волевая готовность, помогите довести работу до конца. 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b="1" dirty="0">
                <a:solidFill>
                  <a:srgbClr val="0070C0"/>
                </a:solidFill>
              </a:rPr>
              <a:t>3этап.  Помогите ребенку найти ошибки в своей работе, но не критикуйте и не заставляйте переписывать.</a:t>
            </a:r>
            <a:endParaRPr lang="ru-RU" sz="2800" dirty="0">
              <a:solidFill>
                <a:srgbClr val="0070C0"/>
              </a:solidFill>
            </a:endParaRPr>
          </a:p>
          <a:p>
            <a:pPr algn="r"/>
            <a:r>
              <a:rPr lang="ru-RU" sz="2800" b="1" i="1" dirty="0" smtClean="0">
                <a:solidFill>
                  <a:srgbClr val="0070C0"/>
                </a:solidFill>
              </a:rPr>
              <a:t>4 </a:t>
            </a:r>
            <a:r>
              <a:rPr lang="ru-RU" sz="2800" b="1" i="1" dirty="0">
                <a:solidFill>
                  <a:srgbClr val="0070C0"/>
                </a:solidFill>
              </a:rPr>
              <a:t>этап</a:t>
            </a:r>
            <a:r>
              <a:rPr lang="ru-RU" sz="2800" b="1" dirty="0">
                <a:solidFill>
                  <a:srgbClr val="0070C0"/>
                </a:solidFill>
              </a:rPr>
              <a:t>. Давать оценку правильности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0070C0"/>
                </a:solidFill>
              </a:rPr>
              <a:t>выполнения </a:t>
            </a:r>
            <a:r>
              <a:rPr lang="ru-RU" sz="2800" b="1" dirty="0">
                <a:solidFill>
                  <a:srgbClr val="0070C0"/>
                </a:solidFill>
              </a:rPr>
              <a:t>и аккуратности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0070C0"/>
                </a:solidFill>
              </a:rPr>
              <a:t>выполнения домашней </a:t>
            </a:r>
            <a:r>
              <a:rPr lang="ru-RU" sz="2800" b="1" dirty="0">
                <a:solidFill>
                  <a:srgbClr val="0070C0"/>
                </a:solidFill>
              </a:rPr>
              <a:t>работы</a:t>
            </a:r>
            <a:r>
              <a:rPr lang="ru-RU" sz="2800" b="1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373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pedsovet.su/_ld/391/05640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25252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90872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>
              <a:solidFill>
                <a:srgbClr val="0070C0"/>
              </a:solidFill>
            </a:endParaRPr>
          </a:p>
          <a:p>
            <a:endParaRPr lang="ru-RU" sz="4800" b="1" dirty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Спасибо </a:t>
            </a:r>
            <a:r>
              <a:rPr lang="ru-RU" sz="4800" b="1" dirty="0">
                <a:solidFill>
                  <a:srgbClr val="0070C0"/>
                </a:solidFill>
              </a:rPr>
              <a:t>за </a:t>
            </a:r>
            <a:r>
              <a:rPr lang="ru-RU" sz="4800" b="1" dirty="0" smtClean="0">
                <a:solidFill>
                  <a:srgbClr val="0070C0"/>
                </a:solidFill>
              </a:rPr>
              <a:t>внимание.</a:t>
            </a:r>
          </a:p>
          <a:p>
            <a:endParaRPr lang="ru-RU" sz="4800" b="1" dirty="0">
              <a:solidFill>
                <a:srgbClr val="0070C0"/>
              </a:solidFill>
            </a:endParaRPr>
          </a:p>
          <a:p>
            <a:endParaRPr lang="ru-RU" sz="4800" b="1" dirty="0" smtClean="0">
              <a:solidFill>
                <a:srgbClr val="0070C0"/>
              </a:solidFill>
            </a:endParaRPr>
          </a:p>
          <a:p>
            <a:endParaRPr lang="ru-RU" sz="4800" b="1" dirty="0">
              <a:solidFill>
                <a:srgbClr val="0070C0"/>
              </a:solidFill>
            </a:endParaRPr>
          </a:p>
          <a:p>
            <a:r>
              <a:rPr lang="ru-RU" b="1" dirty="0" smtClean="0"/>
              <a:t>                   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Если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есть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вопросы,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то можно записаться 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консультацию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эл. адресу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PSI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1621@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mail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ru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Windows User</cp:lastModifiedBy>
  <cp:revision>9</cp:revision>
  <dcterms:created xsi:type="dcterms:W3CDTF">2015-02-13T08:37:24Z</dcterms:created>
  <dcterms:modified xsi:type="dcterms:W3CDTF">2016-10-05T08:33:14Z</dcterms:modified>
</cp:coreProperties>
</file>